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embeddedFontLst>
    <p:embeddedFont>
      <p:font typeface="Open Sans ExtraBold"/>
      <p:bold r:id="rId49"/>
      <p:boldItalic r:id="rId50"/>
    </p:embeddedFont>
    <p:embeddedFont>
      <p:font typeface="Open Sans Light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9" roundtripDataSignature="AMtx7mjgQf66J/my3M1GbSazejc1Lmar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OpenSans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Light-regular.fntdata"/><Relationship Id="rId50" Type="http://schemas.openxmlformats.org/officeDocument/2006/relationships/font" Target="fonts/OpenSansExtraBold-boldItalic.fntdata"/><Relationship Id="rId53" Type="http://schemas.openxmlformats.org/officeDocument/2006/relationships/font" Target="fonts/OpenSansLight-italic.fntdata"/><Relationship Id="rId52" Type="http://schemas.openxmlformats.org/officeDocument/2006/relationships/font" Target="fonts/OpenSansLight-bold.fntdata"/><Relationship Id="rId11" Type="http://schemas.openxmlformats.org/officeDocument/2006/relationships/slide" Target="slides/slide7.xml"/><Relationship Id="rId55" Type="http://schemas.openxmlformats.org/officeDocument/2006/relationships/font" Target="fonts/OpenSans-regular.fntdata"/><Relationship Id="rId10" Type="http://schemas.openxmlformats.org/officeDocument/2006/relationships/slide" Target="slides/slide6.xml"/><Relationship Id="rId54" Type="http://schemas.openxmlformats.org/officeDocument/2006/relationships/font" Target="fonts/OpenSansLight-boldItalic.fntdata"/><Relationship Id="rId13" Type="http://schemas.openxmlformats.org/officeDocument/2006/relationships/slide" Target="slides/slide9.xml"/><Relationship Id="rId57" Type="http://schemas.openxmlformats.org/officeDocument/2006/relationships/font" Target="fonts/OpenSans-italic.fntdata"/><Relationship Id="rId12" Type="http://schemas.openxmlformats.org/officeDocument/2006/relationships/slide" Target="slides/slide8.xml"/><Relationship Id="rId56" Type="http://schemas.openxmlformats.org/officeDocument/2006/relationships/font" Target="fonts/OpenSans-bold.fntdata"/><Relationship Id="rId15" Type="http://schemas.openxmlformats.org/officeDocument/2006/relationships/slide" Target="slides/slide11.xml"/><Relationship Id="rId59" Type="http://customschemas.google.com/relationships/presentationmetadata" Target="metadata"/><Relationship Id="rId14" Type="http://schemas.openxmlformats.org/officeDocument/2006/relationships/slide" Target="slides/slide10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7d5c5fafe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7d5c5fafe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d5c5fafe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27d5c5fafe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7d5c5fafe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27d5c5fafe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7d5c5fafe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7d5c5fafe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7d5c5fafe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7d5c5fafe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7d5c5fafe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7d5c5fafe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d5c5fafe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7d5c5fafe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d5c5fafe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27d5c5fafe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d5c5fafe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7d5c5fafe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7d5c5fafe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27d5c5fafe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d5c5fafe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27d5c5fafe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7e2644063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7e2644063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7d5c5fafe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7d5c5fafe_0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7d5c5fafe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27d5c5fafe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7d5c5fafe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27d5c5fafe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7d5c5fafe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7d5c5fafe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7d5c5fafe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7d5c5fafe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7d5c5fafe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7d5c5fafe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7ecf940a0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7ecf940a0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7ecf940a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7ecf940a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85b47965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2585b47965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7ecf940a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7ecf940a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7d5c5fafe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27d5c5fafe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7d5c5fafe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7d5c5fafe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7d5c5fafe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27d5c5fafe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d5c5fafe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27d5c5fafe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7e2644063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Speculative Comments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Maybe Egypt is amazing place to be an entrepreneur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UK&gt;USA&gt;Australia = Canada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USA has a better overall sentiment than Canada towards </a:t>
            </a:r>
            <a:endParaRPr/>
          </a:p>
        </p:txBody>
      </p:sp>
      <p:sp>
        <p:nvSpPr>
          <p:cNvPr id="364" name="Google Shape;364;g127e2644063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7d5c5fafe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27d5c5fafe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7e2644063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27e264406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7e2644063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NY Fell and UK improved over time</a:t>
            </a:r>
            <a:endParaRPr/>
          </a:p>
        </p:txBody>
      </p:sp>
      <p:sp>
        <p:nvSpPr>
          <p:cNvPr id="385" name="Google Shape;385;g127e2644063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7d5c5fafe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27d5c5fafe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d5c5fafe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d5c5fafe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7d5c5fafe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27d5c5fafe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7d5c5fafe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27d5c5fafe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7d5c5fafe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27d5c5faf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7e2644063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7e2644063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d5c5fafe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7d5c5fafe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7d5c5fafe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7d5c5fafe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d5c5fafe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7d5c5fafe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7d5c5fafe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27d5c5fafe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7d5c5fafe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27d5c5fafe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7d5c5fafe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7d5c5fafe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" name="Google Shape;1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9"/>
          <p:cNvSpPr/>
          <p:nvPr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9"/>
          <p:cNvCxnSpPr/>
          <p:nvPr/>
        </p:nvCxnSpPr>
        <p:spPr>
          <a:xfrm>
            <a:off x="5776231" y="3745282"/>
            <a:ext cx="5687223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2" type="body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b="1" sz="1600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" name="Google Shape;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543" y="2556221"/>
            <a:ext cx="2078103" cy="13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 txBox="1"/>
          <p:nvPr>
            <p:ph idx="3" type="body"/>
          </p:nvPr>
        </p:nvSpPr>
        <p:spPr>
          <a:xfrm>
            <a:off x="5781891" y="4449077"/>
            <a:ext cx="59261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and Photo">
  <p:cSld name="Column and Pho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5" name="Google Shape;9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>
            <p:ph idx="2" type="pic"/>
          </p:nvPr>
        </p:nvSpPr>
        <p:spPr>
          <a:xfrm>
            <a:off x="4884738" y="0"/>
            <a:ext cx="73072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3" type="body"/>
          </p:nvPr>
        </p:nvSpPr>
        <p:spPr>
          <a:xfrm>
            <a:off x="776288" y="2535238"/>
            <a:ext cx="3332452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12800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and Image">
  <p:cSld name="Column and Imag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9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776288" y="2535238"/>
            <a:ext cx="3332452" cy="303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"/>
          <p:cNvSpPr/>
          <p:nvPr>
            <p:ph idx="3" type="pic"/>
          </p:nvPr>
        </p:nvSpPr>
        <p:spPr>
          <a:xfrm>
            <a:off x="4884738" y="1190625"/>
            <a:ext cx="6977409" cy="5127626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10122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Slide Photo">
  <p:cSld name="Full-Slide Phot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 Photo &amp; Text">
  <p:cSld name="3-Column Photo &amp;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66688" y="134938"/>
            <a:ext cx="3884612" cy="659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186478" y="134938"/>
            <a:ext cx="3862776" cy="659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3" type="body"/>
          </p:nvPr>
        </p:nvSpPr>
        <p:spPr>
          <a:xfrm>
            <a:off x="8184191" y="134938"/>
            <a:ext cx="3862775" cy="659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/>
          <p:nvPr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0;p10"/>
          <p:cNvCxnSpPr/>
          <p:nvPr/>
        </p:nvCxnSpPr>
        <p:spPr>
          <a:xfrm>
            <a:off x="1757819" y="2035793"/>
            <a:ext cx="8538576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1720850" y="2438400"/>
            <a:ext cx="8575545" cy="2803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Open Sans ExtraBold"/>
              <a:buAutoNum type="arabicPeriod"/>
              <a:defRPr sz="2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0"/>
          <p:cNvSpPr txBox="1"/>
          <p:nvPr/>
        </p:nvSpPr>
        <p:spPr>
          <a:xfrm>
            <a:off x="1820450" y="1220947"/>
            <a:ext cx="58830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</a:pPr>
            <a:r>
              <a:rPr b="0" i="0" lang="en-US" sz="36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</a:t>
            </a:r>
            <a:endParaRPr b="0" i="0" sz="3600" u="none" cap="none" strike="noStrike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Headline">
  <p:cSld name="Text with Headlin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" name="Google Shape;2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1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11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2" type="body"/>
          </p:nvPr>
        </p:nvSpPr>
        <p:spPr>
          <a:xfrm>
            <a:off x="2346325" y="3081338"/>
            <a:ext cx="6746875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3" type="body"/>
          </p:nvPr>
        </p:nvSpPr>
        <p:spPr>
          <a:xfrm>
            <a:off x="2346325" y="2535238"/>
            <a:ext cx="66389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3" name="Google Shape;3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3154363" y="3044825"/>
            <a:ext cx="5883275" cy="768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indent="-508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2pPr>
            <a:lvl3pPr indent="-5080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3pPr>
            <a:lvl4pPr indent="-5080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4pPr>
            <a:lvl5pPr indent="-5080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">
  <p:cSld name="Two-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7" name="Google Shape;3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2346325" y="2978150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" name="Google Shape;40;p13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" name="Google Shape;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3"/>
          <p:cNvCxnSpPr/>
          <p:nvPr/>
        </p:nvCxnSpPr>
        <p:spPr>
          <a:xfrm flipH="1">
            <a:off x="6861569" y="2624443"/>
            <a:ext cx="36096" cy="260002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2346324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7269053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body"/>
          </p:nvPr>
        </p:nvSpPr>
        <p:spPr>
          <a:xfrm>
            <a:off x="7272098" y="2974975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2347165" y="6318250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9" name="Google Shape;4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14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5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/>
          <p:nvPr>
            <p:ph idx="2" type="pic"/>
          </p:nvPr>
        </p:nvSpPr>
        <p:spPr>
          <a:xfrm rot="429021">
            <a:off x="8715166" y="1582670"/>
            <a:ext cx="2665962" cy="4175125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676100" y="5367415"/>
            <a:ext cx="44132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cap="none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2676525" y="2779713"/>
            <a:ext cx="5286375" cy="221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>
                <a:solidFill>
                  <a:srgbClr val="5D5D5D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2pPr>
            <a:lvl3pPr indent="-3810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3pPr>
            <a:lvl4pPr indent="-3810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4pPr>
            <a:lvl5pPr indent="-3810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4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2325685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2335568" y="6328495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2393950" y="2535238"/>
            <a:ext cx="6816725" cy="306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2708275" y="6342063"/>
            <a:ext cx="5768163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i="1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">
  <p:cSld name="Call-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16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6"/>
          <p:cNvCxnSpPr/>
          <p:nvPr/>
        </p:nvCxnSpPr>
        <p:spPr>
          <a:xfrm>
            <a:off x="2382685" y="3389704"/>
            <a:ext cx="9202993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4" name="Google Shape;74;p16"/>
          <p:cNvCxnSpPr/>
          <p:nvPr/>
        </p:nvCxnSpPr>
        <p:spPr>
          <a:xfrm>
            <a:off x="2382685" y="4675735"/>
            <a:ext cx="9202993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5" name="Google Shape;75;p16"/>
          <p:cNvCxnSpPr/>
          <p:nvPr/>
        </p:nvCxnSpPr>
        <p:spPr>
          <a:xfrm>
            <a:off x="2382685" y="6017521"/>
            <a:ext cx="9202993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2457450" y="23786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4302125" y="24480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2457450" y="36011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5" type="body"/>
          </p:nvPr>
        </p:nvSpPr>
        <p:spPr>
          <a:xfrm>
            <a:off x="4302125" y="36705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6" type="body"/>
          </p:nvPr>
        </p:nvSpPr>
        <p:spPr>
          <a:xfrm>
            <a:off x="2457450" y="4884025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7" type="body"/>
          </p:nvPr>
        </p:nvSpPr>
        <p:spPr>
          <a:xfrm>
            <a:off x="4302125" y="4953380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2341697" y="631647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2308225" y="6320927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>
            <p:ph idx="2" type="chart"/>
          </p:nvPr>
        </p:nvSpPr>
        <p:spPr>
          <a:xfrm>
            <a:off x="2308225" y="2682875"/>
            <a:ext cx="7102475" cy="318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cxnSp>
        <p:nvCxnSpPr>
          <p:cNvPr id="90" name="Google Shape;90;p17"/>
          <p:cNvCxnSpPr/>
          <p:nvPr/>
        </p:nvCxnSpPr>
        <p:spPr>
          <a:xfrm>
            <a:off x="2384121" y="1615723"/>
            <a:ext cx="9177402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91" name="Google Shape;91;p17"/>
          <p:cNvGraphicFramePr/>
          <p:nvPr/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384425" y="823913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3" type="body"/>
          </p:nvPr>
        </p:nvSpPr>
        <p:spPr>
          <a:xfrm>
            <a:off x="2308225" y="2179638"/>
            <a:ext cx="6676559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b="1"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b="0" i="0" sz="36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how-to-build-a-real-time-twitter-analysis-using-big-data-tools-dd2240946e64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fmC44xrybJrGUIL1wYVpO_tBWvqt3psnVFlLJ8Og7hY/edit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gitotech.medium.com/sentiment-analysis-how-it-works-types-everything-you-need-to-know-822a1f2ddeaf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owardsdatascience.com/sentimental-analysis-using-vader-a3415fef7664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dn.advocacy.sba.gov/wp-content/uploads/2021/03/02112318/COVID-19-Impact-On-Small-Business.pdf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idx="1" type="body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ct val="100000"/>
              <a:buNone/>
            </a:pPr>
            <a:r>
              <a:rPr lang="en-US"/>
              <a:t>Social Media’s perception of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ct val="61325"/>
              <a:buNone/>
            </a:pPr>
            <a:r>
              <a:rPr lang="en-US" sz="5870"/>
              <a:t>Small Businesses </a:t>
            </a:r>
            <a:endParaRPr sz="5870"/>
          </a:p>
        </p:txBody>
      </p:sp>
      <p:sp>
        <p:nvSpPr>
          <p:cNvPr id="125" name="Google Shape;125;p1"/>
          <p:cNvSpPr txBox="1"/>
          <p:nvPr>
            <p:ph idx="2" type="body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</a:pPr>
            <a:r>
              <a:rPr lang="en-US"/>
              <a:t>JAN 2022 - MAY 2022</a:t>
            </a:r>
            <a:endParaRPr/>
          </a:p>
        </p:txBody>
      </p:sp>
      <p:sp>
        <p:nvSpPr>
          <p:cNvPr id="126" name="Google Shape;126;p1"/>
          <p:cNvSpPr txBox="1"/>
          <p:nvPr>
            <p:ph idx="3" type="body"/>
          </p:nvPr>
        </p:nvSpPr>
        <p:spPr>
          <a:xfrm>
            <a:off x="5781900" y="4449076"/>
            <a:ext cx="5926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Davidson Siga and Rajanikant Tenguria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MISM, CMU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b="1" lang="en-US" u="sng"/>
              <a:t>Mentored by </a:t>
            </a:r>
            <a:endParaRPr b="1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Gabriela Gongora-Svartzman, Ph.D.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Assistant Teaching Professor, CMU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7d5c5fafe_0_115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Keywords and Hashtag selections</a:t>
            </a:r>
            <a:endParaRPr/>
          </a:p>
        </p:txBody>
      </p:sp>
      <p:sp>
        <p:nvSpPr>
          <p:cNvPr id="190" name="Google Shape;190;g127d5c5fafe_0_115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g127d5c5fafe_0_115"/>
          <p:cNvSpPr txBox="1"/>
          <p:nvPr>
            <p:ph idx="2" type="body"/>
          </p:nvPr>
        </p:nvSpPr>
        <p:spPr>
          <a:xfrm>
            <a:off x="2393950" y="2535250"/>
            <a:ext cx="44076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Initially we got some tweets and extracted hashtags from these tweets.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</a:t>
            </a:r>
            <a:r>
              <a:rPr lang="en-US"/>
              <a:t>hashtags were later chosen based on the frequency and context count</a:t>
            </a:r>
            <a:endParaRPr/>
          </a:p>
        </p:txBody>
      </p:sp>
      <p:sp>
        <p:nvSpPr>
          <p:cNvPr id="192" name="Google Shape;192;g127d5c5fafe_0_115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127d5c5fafe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700" y="1027875"/>
            <a:ext cx="4752300" cy="5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7d5c5fafe_0_129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Data Cleaning and Transformation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d5c5fafe_0_48"/>
          <p:cNvSpPr txBox="1"/>
          <p:nvPr>
            <p:ph idx="1" type="body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Data Cleaning and Transformation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Data Cleaning Process Flow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Location Cleaning Approach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Final Dataset for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7d5c5fafe_0_137"/>
          <p:cNvSpPr txBox="1"/>
          <p:nvPr>
            <p:ph idx="1" type="body"/>
          </p:nvPr>
        </p:nvSpPr>
        <p:spPr>
          <a:xfrm>
            <a:off x="812800" y="600075"/>
            <a:ext cx="3295800" cy="1200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Data Cleaning Process Flow</a:t>
            </a:r>
            <a:endParaRPr/>
          </a:p>
        </p:txBody>
      </p:sp>
      <p:sp>
        <p:nvSpPr>
          <p:cNvPr id="209" name="Google Shape;209;g127d5c5fafe_0_137"/>
          <p:cNvSpPr txBox="1"/>
          <p:nvPr>
            <p:ph idx="12" type="sldNum"/>
          </p:nvPr>
        </p:nvSpPr>
        <p:spPr>
          <a:xfrm>
            <a:off x="812800" y="6332948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g127d5c5fafe_0_137"/>
          <p:cNvSpPr txBox="1"/>
          <p:nvPr>
            <p:ph idx="4294967295" type="body"/>
          </p:nvPr>
        </p:nvSpPr>
        <p:spPr>
          <a:xfrm>
            <a:off x="21400" y="5971675"/>
            <a:ext cx="4878600" cy="276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3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[3]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https://towardsdatascience.com/how-to-build-a-real-time-twitter-analysis-using-big-data-tools-dd2240946e64</a:t>
            </a:r>
            <a:endParaRPr/>
          </a:p>
        </p:txBody>
      </p:sp>
      <p:pic>
        <p:nvPicPr>
          <p:cNvPr id="211" name="Google Shape;211;g127d5c5fafe_0_13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39" r="129" t="0"/>
          <a:stretch/>
        </p:blipFill>
        <p:spPr>
          <a:xfrm>
            <a:off x="4884738" y="0"/>
            <a:ext cx="7307400" cy="6858000"/>
          </a:xfrm>
          <a:prstGeom prst="rect">
            <a:avLst/>
          </a:prstGeom>
        </p:spPr>
      </p:pic>
      <p:sp>
        <p:nvSpPr>
          <p:cNvPr id="212" name="Google Shape;212;g127d5c5fafe_0_137"/>
          <p:cNvSpPr txBox="1"/>
          <p:nvPr>
            <p:ph idx="3" type="body"/>
          </p:nvPr>
        </p:nvSpPr>
        <p:spPr>
          <a:xfrm>
            <a:off x="776288" y="2535238"/>
            <a:ext cx="3332400" cy="1632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EDA: Exploratory Data Analysis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SA : Sen</a:t>
            </a:r>
            <a:r>
              <a:rPr lang="en-US"/>
              <a:t>timent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7d5c5fafe_0_151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Location Cleaning Approach</a:t>
            </a:r>
            <a:endParaRPr/>
          </a:p>
        </p:txBody>
      </p:sp>
      <p:sp>
        <p:nvSpPr>
          <p:cNvPr id="218" name="Google Shape;218;g127d5c5fafe_0_151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127d5c5fafe_0_151"/>
          <p:cNvSpPr txBox="1"/>
          <p:nvPr>
            <p:ph idx="2" type="body"/>
          </p:nvPr>
        </p:nvSpPr>
        <p:spPr>
          <a:xfrm>
            <a:off x="2393950" y="2535250"/>
            <a:ext cx="23964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of GeoTag to clean the </a:t>
            </a:r>
            <a:r>
              <a:rPr lang="en-US"/>
              <a:t>location</a:t>
            </a:r>
            <a:r>
              <a:rPr lang="en-US"/>
              <a:t> tag.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Challenging task on big data, needs alternative approaches</a:t>
            </a:r>
            <a:endParaRPr/>
          </a:p>
        </p:txBody>
      </p:sp>
      <p:sp>
        <p:nvSpPr>
          <p:cNvPr id="220" name="Google Shape;220;g127d5c5fafe_0_151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127d5c5fafe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75" y="2305650"/>
            <a:ext cx="2676650" cy="315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27d5c5faf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675" y="2805750"/>
            <a:ext cx="3701525" cy="22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27d5c5fafe_0_151"/>
          <p:cNvSpPr txBox="1"/>
          <p:nvPr/>
        </p:nvSpPr>
        <p:spPr>
          <a:xfrm>
            <a:off x="5679825" y="5700075"/>
            <a:ext cx="20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Original Data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g127d5c5fafe_0_151"/>
          <p:cNvSpPr txBox="1"/>
          <p:nvPr/>
        </p:nvSpPr>
        <p:spPr>
          <a:xfrm>
            <a:off x="9003825" y="5700075"/>
            <a:ext cx="20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GeoTag Outputs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d5c5fafe_0_144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Final Dataset for Analysis</a:t>
            </a:r>
            <a:endParaRPr/>
          </a:p>
        </p:txBody>
      </p:sp>
      <p:sp>
        <p:nvSpPr>
          <p:cNvPr id="230" name="Google Shape;230;g127d5c5fafe_0_144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127d5c5fafe_0_144"/>
          <p:cNvSpPr txBox="1"/>
          <p:nvPr>
            <p:ph idx="2" type="body"/>
          </p:nvPr>
        </p:nvSpPr>
        <p:spPr>
          <a:xfrm>
            <a:off x="2393950" y="2535250"/>
            <a:ext cx="28041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</a:t>
            </a:r>
            <a:r>
              <a:rPr lang="en-US"/>
              <a:t> ranging from User’s Aggregated information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to 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Tweet specific </a:t>
            </a:r>
            <a:r>
              <a:rPr lang="en-US"/>
              <a:t>information</a:t>
            </a:r>
            <a:r>
              <a:rPr lang="en-US"/>
              <a:t> were a part of the pull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We’re interested in processes_texts (an outcome of our Data Cleaning)</a:t>
            </a:r>
            <a:endParaRPr/>
          </a:p>
        </p:txBody>
      </p:sp>
      <p:sp>
        <p:nvSpPr>
          <p:cNvPr id="232" name="Google Shape;232;g127d5c5fafe_0_144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g127d5c5fafe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650" y="2672938"/>
            <a:ext cx="6286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7d5c5fafe_0_158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</a:t>
            </a:r>
            <a:r>
              <a:rPr lang="en-US" sz="2000"/>
              <a:t>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Technical Challenges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d5c5fafe_0_52"/>
          <p:cNvSpPr txBox="1"/>
          <p:nvPr>
            <p:ph idx="1" type="body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Technical Challenges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QA Log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d5c5fafe_0_162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QA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Document Gist</a:t>
            </a:r>
            <a:endParaRPr/>
          </a:p>
        </p:txBody>
      </p:sp>
      <p:sp>
        <p:nvSpPr>
          <p:cNvPr id="249" name="Google Shape;249;g127d5c5fafe_0_162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127d5c5fafe_0_162"/>
          <p:cNvSpPr txBox="1"/>
          <p:nvPr>
            <p:ph idx="2" type="body"/>
          </p:nvPr>
        </p:nvSpPr>
        <p:spPr>
          <a:xfrm>
            <a:off x="2393950" y="2535250"/>
            <a:ext cx="91428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Data Scarcity</a:t>
            </a:r>
            <a:r>
              <a:rPr lang="en-US"/>
              <a:t> - not many people talk about the topic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Data pull</a:t>
            </a:r>
            <a:r>
              <a:rPr lang="en-US"/>
              <a:t> - continuous blocking by Twitter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Location cleaning and grouping</a:t>
            </a:r>
            <a:r>
              <a:rPr lang="en-US"/>
              <a:t> for better and consolidated results is essential 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Detailed QA Log available here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https://docs.google.com/document/d/1fmC44xrybJrGUIL1wYVpO_tBWvqt3psnVFlLJ8Og7hY/edit?usp=sharing</a:t>
            </a:r>
            <a:endParaRPr/>
          </a:p>
        </p:txBody>
      </p:sp>
      <p:sp>
        <p:nvSpPr>
          <p:cNvPr id="251" name="Google Shape;251;g127d5c5fafe_0_162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7d5c5fafe_0_183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</a:t>
            </a:r>
            <a:r>
              <a:rPr lang="en-US" sz="2000"/>
              <a:t>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b="1" lang="en-US" sz="2000"/>
              <a:t>Sentiment Analysis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b="1" lang="en-US" sz="2000"/>
              <a:t>Motivation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</a:t>
            </a:r>
            <a:r>
              <a:rPr lang="en-US" sz="2000"/>
              <a:t>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Open Sans ExtraBold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7d5c5fafe_0_56"/>
          <p:cNvSpPr txBox="1"/>
          <p:nvPr>
            <p:ph idx="1" type="body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Sentiment Analysis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is Sentiment Analysis?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Vader Sentiment Analyzer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e2644063_0_24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What is Sentiment Analysis?</a:t>
            </a:r>
            <a:endParaRPr/>
          </a:p>
        </p:txBody>
      </p:sp>
      <p:sp>
        <p:nvSpPr>
          <p:cNvPr id="267" name="Google Shape;267;g127e2644063_0_24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g127e2644063_0_24"/>
          <p:cNvSpPr txBox="1"/>
          <p:nvPr>
            <p:ph idx="2" type="body"/>
          </p:nvPr>
        </p:nvSpPr>
        <p:spPr>
          <a:xfrm>
            <a:off x="2393950" y="2535250"/>
            <a:ext cx="36822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background of what typically happens in a sentiment analyzer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27e2644063_0_24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https://cogitotech.medium.com/sentiment-analysis-how-it-works-types-everything-you-need-to-know-822a1f2ddeaf</a:t>
            </a:r>
            <a:endParaRPr/>
          </a:p>
        </p:txBody>
      </p:sp>
      <p:pic>
        <p:nvPicPr>
          <p:cNvPr id="270" name="Google Shape;270;g127e264406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536" y="2579850"/>
            <a:ext cx="5709039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d5c5fafe_0_187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Vader Sentiment Analyzer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g127d5c5fafe_0_187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g127d5c5fafe_0_187"/>
          <p:cNvSpPr txBox="1"/>
          <p:nvPr>
            <p:ph idx="2" type="body"/>
          </p:nvPr>
        </p:nvSpPr>
        <p:spPr>
          <a:xfrm>
            <a:off x="2393950" y="2535250"/>
            <a:ext cx="88851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extracted tweet sentiments of people talking on twitter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This was performed using Vader.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27d5c5fafe_0_187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[4]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https://towardsdatascience.com/sentimental-analysis-using-vader-a3415fef7664</a:t>
            </a:r>
            <a:endParaRPr/>
          </a:p>
        </p:txBody>
      </p:sp>
      <p:pic>
        <p:nvPicPr>
          <p:cNvPr id="279" name="Google Shape;279;g127d5c5fafe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600" y="186626"/>
            <a:ext cx="3937575" cy="21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27d5c5fafe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138" y="3817763"/>
            <a:ext cx="80486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7d5c5fafe_0_208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b="1" lang="en-US" sz="2000"/>
              <a:t>Exploratory Data Analysis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d5c5fafe_0_60"/>
          <p:cNvSpPr txBox="1"/>
          <p:nvPr>
            <p:ph idx="1" type="body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Exploratory Data Analysis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N-Gram Analysis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LDA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d5c5fafe_1_11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g127d5c5fafe_1_11"/>
          <p:cNvSpPr txBox="1"/>
          <p:nvPr>
            <p:ph idx="2" type="body"/>
          </p:nvPr>
        </p:nvSpPr>
        <p:spPr>
          <a:xfrm>
            <a:off x="2393950" y="2535238"/>
            <a:ext cx="68166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7d5c5fafe_1_11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127d5c5faf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00" y="0"/>
            <a:ext cx="110126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7d5c5fafe_1_19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g127d5c5fafe_1_19"/>
          <p:cNvSpPr txBox="1"/>
          <p:nvPr>
            <p:ph idx="2" type="body"/>
          </p:nvPr>
        </p:nvSpPr>
        <p:spPr>
          <a:xfrm>
            <a:off x="2393950" y="2535238"/>
            <a:ext cx="68166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27d5c5fafe_1_19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g127d5c5fafe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00" y="0"/>
            <a:ext cx="10996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7d5c5fafe_0_194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LDA (Latent Dirichlet Allocation)</a:t>
            </a:r>
            <a:endParaRPr/>
          </a:p>
        </p:txBody>
      </p:sp>
      <p:sp>
        <p:nvSpPr>
          <p:cNvPr id="312" name="Google Shape;312;g127d5c5fafe_0_194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g127d5c5fafe_0_194"/>
          <p:cNvSpPr txBox="1"/>
          <p:nvPr>
            <p:ph idx="2" type="body"/>
          </p:nvPr>
        </p:nvSpPr>
        <p:spPr>
          <a:xfrm>
            <a:off x="2393950" y="2535250"/>
            <a:ext cx="91428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LDA is a topic modeling technique which we used to extract most talked about topics.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Here we used n-grams that were used to get relevant results.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observed trigrams and bigrams better results as higher n values give more context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However, four-grams did not perform increase relevance and was time-intensive</a:t>
            </a:r>
            <a:endParaRPr/>
          </a:p>
        </p:txBody>
      </p:sp>
      <p:sp>
        <p:nvSpPr>
          <p:cNvPr id="314" name="Google Shape;314;g127d5c5fafe_0_194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7ecf940a0_0_1"/>
          <p:cNvSpPr txBox="1"/>
          <p:nvPr>
            <p:ph idx="1" type="body"/>
          </p:nvPr>
        </p:nvSpPr>
        <p:spPr>
          <a:xfrm>
            <a:off x="3061050" y="333825"/>
            <a:ext cx="62658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8">
                <a:latin typeface="Open Sans"/>
                <a:ea typeface="Open Sans"/>
                <a:cs typeface="Open Sans"/>
                <a:sym typeface="Open Sans"/>
              </a:rPr>
              <a:t>LDA (Latent Dirichlet Allocation) - unigrams</a:t>
            </a:r>
            <a:endParaRPr sz="3708"/>
          </a:p>
        </p:txBody>
      </p:sp>
      <p:sp>
        <p:nvSpPr>
          <p:cNvPr id="320" name="Google Shape;320;g127ecf940a0_0_1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g127ecf940a0_0_1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g127ecf940a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74" y="1026302"/>
            <a:ext cx="10215502" cy="58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7ecf940a0_0_9"/>
          <p:cNvSpPr txBox="1"/>
          <p:nvPr>
            <p:ph idx="1" type="body"/>
          </p:nvPr>
        </p:nvSpPr>
        <p:spPr>
          <a:xfrm>
            <a:off x="3034250" y="300625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LDA (Latent Dirichlet Allocation) - bigrams</a:t>
            </a:r>
            <a:endParaRPr/>
          </a:p>
        </p:txBody>
      </p:sp>
      <p:sp>
        <p:nvSpPr>
          <p:cNvPr id="328" name="Google Shape;328;g127ecf940a0_0_9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127ecf940a0_0_9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g127ecf940a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25" y="1278075"/>
            <a:ext cx="9834051" cy="55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85b47965_0_4"/>
          <p:cNvSpPr txBox="1"/>
          <p:nvPr>
            <p:ph idx="1" type="body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Motivation</a:t>
            </a:r>
            <a:endParaRPr b="1" sz="28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Covid-19 disrupts the world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Covid-19 disrupts Small businesses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Question we’re trying to answer through Social Media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7ecf940a0_0_16"/>
          <p:cNvSpPr txBox="1"/>
          <p:nvPr>
            <p:ph idx="1" type="body"/>
          </p:nvPr>
        </p:nvSpPr>
        <p:spPr>
          <a:xfrm>
            <a:off x="3052050" y="289550"/>
            <a:ext cx="60879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LDA (Latent Dirichlet Allocation) - trigrams</a:t>
            </a:r>
            <a:endParaRPr/>
          </a:p>
        </p:txBody>
      </p:sp>
      <p:sp>
        <p:nvSpPr>
          <p:cNvPr id="336" name="Google Shape;336;g127ecf940a0_0_16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127ecf940a0_0_16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g127ecf940a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325" y="1621575"/>
            <a:ext cx="10286773" cy="52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7d5c5fafe_0_214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Results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7d5c5fafe_0_64"/>
          <p:cNvSpPr txBox="1"/>
          <p:nvPr>
            <p:ph idx="1" type="body"/>
          </p:nvPr>
        </p:nvSpPr>
        <p:spPr>
          <a:xfrm>
            <a:off x="1720850" y="2366425"/>
            <a:ext cx="8575500" cy="3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Results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Overall Sentiment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Sentiment across Locations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Sentiment across Time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Sentiment across Locations and Time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7d5c5fafe_0_245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Overall Sentiment</a:t>
            </a:r>
            <a:endParaRPr/>
          </a:p>
        </p:txBody>
      </p:sp>
      <p:pic>
        <p:nvPicPr>
          <p:cNvPr id="354" name="Google Shape;354;g127d5c5fafe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575" y="2143375"/>
            <a:ext cx="7010726" cy="4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27d5c5fafe_0_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50" y="3179476"/>
            <a:ext cx="3302300" cy="21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d5c5fafe_0_239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</a:t>
            </a:r>
            <a:endParaRPr/>
          </a:p>
        </p:txBody>
      </p:sp>
      <p:pic>
        <p:nvPicPr>
          <p:cNvPr id="361" name="Google Shape;361;g127d5c5fafe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175" y="2054574"/>
            <a:ext cx="7409475" cy="42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7e2644063_0_52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</a:t>
            </a:r>
            <a:endParaRPr/>
          </a:p>
        </p:txBody>
      </p:sp>
      <p:pic>
        <p:nvPicPr>
          <p:cNvPr id="367" name="Google Shape;367;g127e264406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50" y="2156250"/>
            <a:ext cx="6274175" cy="37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27e2644063_0_52"/>
          <p:cNvSpPr txBox="1"/>
          <p:nvPr/>
        </p:nvSpPr>
        <p:spPr>
          <a:xfrm>
            <a:off x="1906700" y="2268950"/>
            <a:ext cx="34083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Open Sans"/>
                <a:ea typeface="Open Sans"/>
                <a:cs typeface="Open Sans"/>
                <a:sym typeface="Open Sans"/>
              </a:rPr>
              <a:t>Some Speculative Comments :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Maybe Egypt and Nigeria are amazing places to be an entrepreneur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UK&gt;USA&gt;Australia ~ Canada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USA has a better overall sentiment than Canada towards SMB</a:t>
            </a:r>
            <a:endParaRPr sz="2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d5c5fafe_0_233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Time</a:t>
            </a:r>
            <a:endParaRPr/>
          </a:p>
        </p:txBody>
      </p:sp>
      <p:pic>
        <p:nvPicPr>
          <p:cNvPr id="374" name="Google Shape;374;g127d5c5fafe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088" y="2107125"/>
            <a:ext cx="4487295" cy="31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27d5c5fafe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586" y="2175613"/>
            <a:ext cx="4234327" cy="296391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27d5c5fafe_0_233"/>
          <p:cNvSpPr txBox="1"/>
          <p:nvPr/>
        </p:nvSpPr>
        <p:spPr>
          <a:xfrm>
            <a:off x="1734425" y="5425450"/>
            <a:ext cx="953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Overall Sentiment mostly positive towards SMB across time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Slight movement towards more positive and less negative in time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7e2644063_0_37"/>
          <p:cNvSpPr txBox="1"/>
          <p:nvPr>
            <p:ph idx="1" type="body"/>
          </p:nvPr>
        </p:nvSpPr>
        <p:spPr>
          <a:xfrm>
            <a:off x="2384425" y="1157300"/>
            <a:ext cx="861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 and Time</a:t>
            </a:r>
            <a:endParaRPr/>
          </a:p>
        </p:txBody>
      </p:sp>
      <p:pic>
        <p:nvPicPr>
          <p:cNvPr id="382" name="Google Shape;382;g127e264406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950" y="2125400"/>
            <a:ext cx="6612500" cy="4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7e2644063_0_59"/>
          <p:cNvSpPr txBox="1"/>
          <p:nvPr>
            <p:ph idx="1" type="body"/>
          </p:nvPr>
        </p:nvSpPr>
        <p:spPr>
          <a:xfrm>
            <a:off x="2384425" y="1157300"/>
            <a:ext cx="8611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Sentiment across Locations and Time</a:t>
            </a:r>
            <a:endParaRPr/>
          </a:p>
        </p:txBody>
      </p:sp>
      <p:pic>
        <p:nvPicPr>
          <p:cNvPr id="388" name="Google Shape;388;g127e264406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963" y="2094025"/>
            <a:ext cx="6132725" cy="4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7d5c5fafe_0_218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Conclusion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d5c5fafe_0_76"/>
          <p:cNvSpPr txBox="1"/>
          <p:nvPr>
            <p:ph idx="1" type="body"/>
          </p:nvPr>
        </p:nvSpPr>
        <p:spPr>
          <a:xfrm>
            <a:off x="2384425" y="1157300"/>
            <a:ext cx="9027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Covid-19 disrupts the world</a:t>
            </a:r>
            <a:endParaRPr/>
          </a:p>
        </p:txBody>
      </p:sp>
      <p:sp>
        <p:nvSpPr>
          <p:cNvPr id="142" name="Google Shape;142;g127d5c5fafe_0_76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g127d5c5fafe_0_76"/>
          <p:cNvSpPr txBox="1"/>
          <p:nvPr>
            <p:ph idx="2" type="body"/>
          </p:nvPr>
        </p:nvSpPr>
        <p:spPr>
          <a:xfrm>
            <a:off x="2393950" y="2535250"/>
            <a:ext cx="91458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6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8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Additional 71 million</a:t>
            </a:r>
            <a:r>
              <a:rPr b="1"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are </a:t>
            </a:r>
            <a:r>
              <a:rPr b="1"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pushed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Extreme Poverty in </a:t>
            </a: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baseline="30000" lang="en-US" sz="1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baseline="30000" sz="1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to COVID-19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g127d5c5fafe_0_76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 : UN.ORG : https://www.un.org/sustainabledevelopment/wp-content/uploads/2019/07/E_Infographic_01.pdf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7d5c5fafe_0_11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99" name="Google Shape;399;g127d5c5fafe_0_11"/>
          <p:cNvSpPr txBox="1"/>
          <p:nvPr>
            <p:ph idx="2" type="body"/>
          </p:nvPr>
        </p:nvSpPr>
        <p:spPr>
          <a:xfrm>
            <a:off x="2346325" y="2451172"/>
            <a:ext cx="91596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As discussed earlier we can see there was an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improved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positive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sentiment during covid </a:t>
            </a:r>
            <a:r>
              <a:rPr lang="en-US"/>
              <a:t>towards Small Businesses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We’re able to see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different locations </a:t>
            </a:r>
            <a:r>
              <a:rPr lang="en-US"/>
              <a:t>having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different </a:t>
            </a:r>
            <a:r>
              <a:rPr lang="en-US"/>
              <a:t>sentiments/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opinions</a:t>
            </a:r>
            <a:r>
              <a:rPr lang="en-US"/>
              <a:t> on small </a:t>
            </a:r>
            <a:r>
              <a:rPr lang="en-US"/>
              <a:t>businesses</a:t>
            </a:r>
            <a:r>
              <a:rPr lang="en-US"/>
              <a:t>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Unexpected Results:</a:t>
            </a:r>
            <a:r>
              <a:rPr lang="en-US"/>
              <a:t> Egypt and Nigeria have shown immense support to Small </a:t>
            </a:r>
            <a:r>
              <a:rPr lang="en-US"/>
              <a:t>Businesses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Speculation :</a:t>
            </a:r>
            <a:r>
              <a:rPr lang="en-US"/>
              <a:t> for the latest data we can see that UK has good place for SMB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7d5c5fafe_0_229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Where do we get the Data?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</a:t>
            </a:r>
            <a:r>
              <a:rPr lang="en-US" sz="2000"/>
              <a:t>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b="1" lang="en-US" sz="2000"/>
              <a:t>Next Steps</a:t>
            </a:r>
            <a:endParaRPr b="1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7d5c5fafe_0_18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410" name="Google Shape;410;g127d5c5fafe_0_18"/>
          <p:cNvSpPr txBox="1"/>
          <p:nvPr>
            <p:ph idx="2" type="body"/>
          </p:nvPr>
        </p:nvSpPr>
        <p:spPr>
          <a:xfrm>
            <a:off x="2346325" y="2296321"/>
            <a:ext cx="92040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More Data: </a:t>
            </a:r>
            <a:r>
              <a:rPr lang="en-US"/>
              <a:t>We plan to extract even more data and </a:t>
            </a:r>
            <a:r>
              <a:rPr lang="en-US"/>
              <a:t>perform</a:t>
            </a:r>
            <a:r>
              <a:rPr lang="en-US"/>
              <a:t> better </a:t>
            </a:r>
            <a:r>
              <a:rPr lang="en-US"/>
              <a:t>location</a:t>
            </a:r>
            <a:r>
              <a:rPr lang="en-US"/>
              <a:t> clustering to get even more insights about the data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Improved Location Mapping : </a:t>
            </a:r>
            <a:r>
              <a:rPr lang="en-US"/>
              <a:t>Current flaw in processing location needs fix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Improved Clustering :</a:t>
            </a:r>
            <a:r>
              <a:rPr lang="en-US"/>
              <a:t> As of now, we have tried LDA (n-grams) and initial NMF clustering techniques. We plan to dig deeper in the clustering techniques to get a better overview about the topics and capture more relevance from the data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External Data Sources : </a:t>
            </a:r>
            <a:r>
              <a:rPr lang="en-US"/>
              <a:t>We plan to merge the current tweet data with the data related to the Covid waves and see further trends explained by them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Publish Research :</a:t>
            </a:r>
            <a:r>
              <a:rPr lang="en-US"/>
              <a:t> Conversations on this space are new </a:t>
            </a:r>
            <a:r>
              <a:rPr lang="en-US"/>
              <a:t>(try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INFORMS </a:t>
            </a:r>
            <a:r>
              <a:rPr lang="en-US"/>
              <a:t>Confs.)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7e2644063_0_67"/>
          <p:cNvSpPr txBox="1"/>
          <p:nvPr>
            <p:ph idx="1" type="body"/>
          </p:nvPr>
        </p:nvSpPr>
        <p:spPr>
          <a:xfrm>
            <a:off x="3041400" y="886875"/>
            <a:ext cx="5883300" cy="2387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Thank you!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</a:t>
            </a:r>
            <a:r>
              <a:rPr lang="en-US" sz="3000"/>
              <a:t>appy to connect :)</a:t>
            </a:r>
            <a:endParaRPr sz="3000"/>
          </a:p>
        </p:txBody>
      </p:sp>
      <p:sp>
        <p:nvSpPr>
          <p:cNvPr id="416" name="Google Shape;416;g127e2644063_0_67"/>
          <p:cNvSpPr txBox="1"/>
          <p:nvPr>
            <p:ph idx="1" type="body"/>
          </p:nvPr>
        </p:nvSpPr>
        <p:spPr>
          <a:xfrm>
            <a:off x="539600" y="4119225"/>
            <a:ext cx="5542200" cy="2034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Davidson Siga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dsiga@cmu.edu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linkedin.com/in/davidsonsiga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MISM 16, CMU</a:t>
            </a:r>
            <a:endParaRPr sz="3200"/>
          </a:p>
        </p:txBody>
      </p:sp>
      <p:sp>
        <p:nvSpPr>
          <p:cNvPr id="417" name="Google Shape;417;g127e2644063_0_67"/>
          <p:cNvSpPr txBox="1"/>
          <p:nvPr>
            <p:ph idx="1" type="body"/>
          </p:nvPr>
        </p:nvSpPr>
        <p:spPr>
          <a:xfrm>
            <a:off x="6419862" y="4119225"/>
            <a:ext cx="5542200" cy="2034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Rajanikant Tenguria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trajanikant</a:t>
            </a:r>
            <a:r>
              <a:rPr lang="en-US" sz="3200"/>
              <a:t>@cmu.edu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</a:t>
            </a:r>
            <a:r>
              <a:rPr lang="en-US" sz="3200"/>
              <a:t>inkedin.com/in/algorrt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MISM 12, CMU</a:t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7d5c5fafe_0_266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Data across time</a:t>
            </a:r>
            <a:endParaRPr/>
          </a:p>
        </p:txBody>
      </p:sp>
      <p:sp>
        <p:nvSpPr>
          <p:cNvPr id="423" name="Google Shape;423;g127d5c5fafe_0_266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g127d5c5fafe_0_266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g127d5c5fafe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18" y="2094725"/>
            <a:ext cx="7001339" cy="423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7d5c5fafe_0_83"/>
          <p:cNvSpPr txBox="1"/>
          <p:nvPr>
            <p:ph idx="1" type="body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Covid-19 disrupts Small businesses</a:t>
            </a:r>
            <a:endParaRPr/>
          </a:p>
        </p:txBody>
      </p:sp>
      <p:sp>
        <p:nvSpPr>
          <p:cNvPr id="150" name="Google Shape;150;g127d5c5fafe_0_83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127d5c5fafe_0_83"/>
          <p:cNvSpPr txBox="1"/>
          <p:nvPr>
            <p:ph idx="2" type="body"/>
          </p:nvPr>
        </p:nvSpPr>
        <p:spPr>
          <a:xfrm>
            <a:off x="2393950" y="2535250"/>
            <a:ext cx="34143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employment has steeply increased in covid times.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-US"/>
              <a:t>Location makes a difference in the </a:t>
            </a:r>
            <a:r>
              <a:rPr lang="en-US"/>
              <a:t>decision</a:t>
            </a:r>
            <a:r>
              <a:rPr lang="en-US"/>
              <a:t> making of SMB owners[2]</a:t>
            </a:r>
            <a:endParaRPr/>
          </a:p>
        </p:txBody>
      </p:sp>
      <p:sp>
        <p:nvSpPr>
          <p:cNvPr id="152" name="Google Shape;152;g127d5c5fafe_0_83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[2]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https://cdn.advocacy.sba.gov/wp-content/uploads/2021/03/02112318/COVID-19-Impact-On-Small-Business.pdf</a:t>
            </a:r>
            <a:endParaRPr/>
          </a:p>
        </p:txBody>
      </p:sp>
      <p:pic>
        <p:nvPicPr>
          <p:cNvPr id="153" name="Google Shape;153;g127d5c5fafe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575" y="2332882"/>
            <a:ext cx="6040675" cy="347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d5c5fafe_0_90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Question we’re trying to answer through Social Media</a:t>
            </a:r>
            <a:endParaRPr/>
          </a:p>
        </p:txBody>
      </p:sp>
      <p:sp>
        <p:nvSpPr>
          <p:cNvPr id="159" name="Google Shape;159;g127d5c5fafe_0_90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g127d5c5fafe_0_90"/>
          <p:cNvSpPr txBox="1"/>
          <p:nvPr>
            <p:ph idx="2" type="body"/>
          </p:nvPr>
        </p:nvSpPr>
        <p:spPr>
          <a:xfrm>
            <a:off x="2393950" y="2535250"/>
            <a:ext cx="58650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spcBef>
                <a:spcPts val="2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Have people started supporting small businesses differently due to covid?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spcBef>
                <a:spcPts val="2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Does location play a role in this support?</a:t>
            </a:r>
            <a:endParaRPr/>
          </a:p>
        </p:txBody>
      </p:sp>
      <p:sp>
        <p:nvSpPr>
          <p:cNvPr id="161" name="Google Shape;161;g127d5c5fafe_0_90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g127d5c5faf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600" y="2974700"/>
            <a:ext cx="3791400" cy="23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7d5c5fafe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000" y="4296875"/>
            <a:ext cx="1494199" cy="8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27d5c5fafe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000" y="2179025"/>
            <a:ext cx="1297999" cy="12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27d5c5fafe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2100" y="535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7d5c5fafe_0_97"/>
          <p:cNvSpPr txBox="1"/>
          <p:nvPr>
            <p:ph idx="1" type="body"/>
          </p:nvPr>
        </p:nvSpPr>
        <p:spPr>
          <a:xfrm>
            <a:off x="1720850" y="2438400"/>
            <a:ext cx="85755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Motivation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b="1" lang="en-US" sz="2000"/>
              <a:t>Where do we get the Data?</a:t>
            </a:r>
            <a:endParaRPr b="1"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Data Cleaning and Transformation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Technical Challenges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Sentiment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Exploratory Data Analysis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Results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Conclusion</a:t>
            </a:r>
            <a:endParaRPr sz="2000"/>
          </a:p>
          <a:p>
            <a:pPr indent="-431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AutoNum type="arabicPeriod"/>
            </a:pPr>
            <a:r>
              <a:rPr lang="en-US" sz="2000"/>
              <a:t>Next Steps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7d5c5fafe_0_44"/>
          <p:cNvSpPr txBox="1"/>
          <p:nvPr>
            <p:ph idx="1" type="body"/>
          </p:nvPr>
        </p:nvSpPr>
        <p:spPr>
          <a:xfrm>
            <a:off x="1720850" y="2438400"/>
            <a:ext cx="85755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Where do we get the Data?</a:t>
            </a:r>
            <a:endParaRPr b="1" sz="28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Twitter &amp; </a:t>
            </a:r>
            <a:r>
              <a:rPr lang="en-US"/>
              <a:t>API Pull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Keywords and Hashtag selections</a:t>
            </a:r>
            <a:endParaRPr/>
          </a:p>
        </p:txBody>
      </p:sp>
      <p:pic>
        <p:nvPicPr>
          <p:cNvPr id="176" name="Google Shape;176;g127d5c5fafe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250" y="975246"/>
            <a:ext cx="1192102" cy="119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7d5c5fafe_0_108"/>
          <p:cNvSpPr txBox="1"/>
          <p:nvPr>
            <p:ph idx="1" type="body"/>
          </p:nvPr>
        </p:nvSpPr>
        <p:spPr>
          <a:xfrm>
            <a:off x="2384425" y="1157300"/>
            <a:ext cx="7752000" cy="6462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Twitter &amp; API Pull</a:t>
            </a:r>
            <a:endParaRPr/>
          </a:p>
        </p:txBody>
      </p:sp>
      <p:sp>
        <p:nvSpPr>
          <p:cNvPr id="182" name="Google Shape;182;g127d5c5fafe_0_108"/>
          <p:cNvSpPr txBox="1"/>
          <p:nvPr>
            <p:ph idx="12" type="sldNum"/>
          </p:nvPr>
        </p:nvSpPr>
        <p:spPr>
          <a:xfrm>
            <a:off x="2335568" y="6328495"/>
            <a:ext cx="350400" cy="338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g127d5c5fafe_0_108"/>
          <p:cNvSpPr txBox="1"/>
          <p:nvPr>
            <p:ph idx="2" type="body"/>
          </p:nvPr>
        </p:nvSpPr>
        <p:spPr>
          <a:xfrm>
            <a:off x="2393950" y="2535250"/>
            <a:ext cx="9156300" cy="3067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have pulled 10k original and unique </a:t>
            </a:r>
            <a:r>
              <a:rPr lang="en-US"/>
              <a:t>tweets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Immediate future work : scale results to a million tweets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used the tweepy to pull tweets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of Twitter Research API Access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 retweets were pulled from Twitter so as to have unique tweets</a:t>
            </a:r>
            <a:endParaRPr/>
          </a:p>
        </p:txBody>
      </p:sp>
      <p:sp>
        <p:nvSpPr>
          <p:cNvPr id="184" name="Google Shape;184;g127d5c5fafe_0_108"/>
          <p:cNvSpPr txBox="1"/>
          <p:nvPr>
            <p:ph idx="3" type="body"/>
          </p:nvPr>
        </p:nvSpPr>
        <p:spPr>
          <a:xfrm>
            <a:off x="2708275" y="6342063"/>
            <a:ext cx="5768100" cy="276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2022-04-21T21:20:04Z</dcterms:created>
  <dc:creator>Davidson Siga</dc:creator>
</cp:coreProperties>
</file>